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859" r:id="rId2"/>
    <p:sldId id="1140" r:id="rId3"/>
    <p:sldId id="1142" r:id="rId4"/>
    <p:sldId id="1143" r:id="rId5"/>
    <p:sldId id="1144" r:id="rId6"/>
    <p:sldId id="1146" r:id="rId7"/>
    <p:sldId id="1147" r:id="rId8"/>
    <p:sldId id="1149" r:id="rId9"/>
    <p:sldId id="1150" r:id="rId10"/>
    <p:sldId id="1151" r:id="rId11"/>
    <p:sldId id="1162" r:id="rId12"/>
    <p:sldId id="1163" r:id="rId13"/>
    <p:sldId id="1152" r:id="rId14"/>
    <p:sldId id="1164" r:id="rId15"/>
    <p:sldId id="1153" r:id="rId16"/>
    <p:sldId id="1165" r:id="rId17"/>
    <p:sldId id="1154" r:id="rId18"/>
    <p:sldId id="1155" r:id="rId19"/>
    <p:sldId id="1141" r:id="rId20"/>
    <p:sldId id="1156" r:id="rId21"/>
    <p:sldId id="1157" r:id="rId22"/>
    <p:sldId id="1166" r:id="rId23"/>
    <p:sldId id="1158" r:id="rId24"/>
    <p:sldId id="1159" r:id="rId25"/>
    <p:sldId id="1160" r:id="rId2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第十八章</a:t>
            </a:r>
            <a:r>
              <a:rPr lang="zh-CN" altLang="en-US" sz="54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电功率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焦耳定律</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3970318"/>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湘潭中考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）取口香糖锡纸，剪成如图甲所示的形状，其中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段等长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戴好防护手套，将锡纸条（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带锡的一面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）两端连接电池正、负极，如图乙所示，发现锡纸条很快开始冒烟、着火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下列分析正确的是（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段的电流不相等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正常情况下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段会先着火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段的电压相等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段的电阻相等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887294" y="4614227"/>
            <a:ext cx="3672408"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409.jpg" descr="id:2147501497;FounderCES"/>
          <p:cNvPicPr/>
          <p:nvPr/>
        </p:nvPicPr>
        <p:blipFill>
          <a:blip r:embed="rId2"/>
          <a:stretch>
            <a:fillRect/>
          </a:stretch>
        </p:blipFill>
        <p:spPr>
          <a:xfrm>
            <a:off x="5735166" y="3507033"/>
            <a:ext cx="3172512" cy="1080362"/>
          </a:xfrm>
          <a:prstGeom prst="rect">
            <a:avLst/>
          </a:prstGeom>
        </p:spPr>
      </p:pic>
      <p:pic>
        <p:nvPicPr>
          <p:cNvPr id="5" name="kk410.jpg" descr="id:2147501504;FounderCES"/>
          <p:cNvPicPr/>
          <p:nvPr/>
        </p:nvPicPr>
        <p:blipFill>
          <a:blip r:embed="rId3"/>
          <a:stretch>
            <a:fillRect/>
          </a:stretch>
        </p:blipFill>
        <p:spPr>
          <a:xfrm>
            <a:off x="9480053" y="2942047"/>
            <a:ext cx="1631488" cy="1672180"/>
          </a:xfrm>
          <a:prstGeom prst="rect">
            <a:avLst/>
          </a:prstGeom>
        </p:spPr>
      </p:pic>
      <p:pic>
        <p:nvPicPr>
          <p:cNvPr id="6" name="图片 5"/>
          <p:cNvPicPr>
            <a:picLocks noChangeAspect="1"/>
          </p:cNvPicPr>
          <p:nvPr/>
        </p:nvPicPr>
        <p:blipFill>
          <a:blip r:embed="rId4"/>
          <a:stretch>
            <a:fillRect/>
          </a:stretch>
        </p:blipFill>
        <p:spPr>
          <a:xfrm>
            <a:off x="823373" y="1346896"/>
            <a:ext cx="2783057" cy="355090"/>
          </a:xfrm>
          <a:prstGeom prst="rect">
            <a:avLst/>
          </a:prstGeom>
        </p:spPr>
      </p:pic>
      <p:sp>
        <p:nvSpPr>
          <p:cNvPr id="7" name="矩形 6"/>
          <p:cNvSpPr/>
          <p:nvPr/>
        </p:nvSpPr>
        <p:spPr>
          <a:xfrm>
            <a:off x="10161226" y="2399162"/>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段锡纸串联在电路中，由于串联电路中的电流处处相等，所以通过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段的电流相等，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错误；在材料和长度相同时，导体的横截面积越小，电阻越大，由题图可知，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段的横截面积小于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段的横截面积，所以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段的电阻大于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段的电阻，根据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可知，在电流和通电时间一定时，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段产生的热量多，温度高，先着火，</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段的电阻大于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段的电阻，根据串联电路的分压原理可知，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段的电压大于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段的电压，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439022" y="5478323"/>
            <a:ext cx="3672408"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6" name="kk409.jpg" descr="id:2147501497;FounderCES"/>
          <p:cNvPicPr/>
          <p:nvPr/>
        </p:nvPicPr>
        <p:blipFill>
          <a:blip r:embed="rId2"/>
          <a:stretch>
            <a:fillRect/>
          </a:stretch>
        </p:blipFill>
        <p:spPr>
          <a:xfrm>
            <a:off x="3286894" y="4371129"/>
            <a:ext cx="3172512" cy="1080362"/>
          </a:xfrm>
          <a:prstGeom prst="rect">
            <a:avLst/>
          </a:prstGeom>
        </p:spPr>
      </p:pic>
      <p:pic>
        <p:nvPicPr>
          <p:cNvPr id="7" name="kk410.jpg" descr="id:2147501504;FounderCES"/>
          <p:cNvPicPr/>
          <p:nvPr/>
        </p:nvPicPr>
        <p:blipFill>
          <a:blip r:embed="rId3"/>
          <a:stretch>
            <a:fillRect/>
          </a:stretch>
        </p:blipFill>
        <p:spPr>
          <a:xfrm>
            <a:off x="7031781" y="3806143"/>
            <a:ext cx="1631488" cy="167218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275715"/>
            <a:ext cx="11485880" cy="2682240"/>
          </a:xfrm>
          <a:solidFill>
            <a:srgbClr val="E1F4FC"/>
          </a:solidFill>
        </p:spPr>
        <p:txBody>
          <a:bodyPr>
            <a:noAutofit/>
          </a:bodyPr>
          <a:lstStyle/>
          <a:p>
            <a:pPr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本题考查运用欧姆定律、焦耳定律、串并联电中各中电压、电流的规律解决实际问题</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锡纸是导体</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导体电阻的大小与导体的材料、长度、横截面积等因素有关</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根据导体电阻的大小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应用欧姆定律判断电压的大小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进而判断其他的物理量如何变化</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是一道电学综合题</a:t>
            </a:r>
            <a:r>
              <a:rPr lang="en-US" altLang="zh-CN">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291389"/>
            <a:ext cx="1888480" cy="50211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成都中考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）小张想设计一个有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三个挡位的电加热器，其电路图如图所示，电源电压为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是电热丝，开关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接触相邻的两个触点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她准备了三根电热丝，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，另外两根电热丝的阻值分别是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121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该选取阻值为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的电热丝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两个触点时，通电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，电流产生的热量是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47134" y="5805264"/>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35.jpg" descr="id:2147501511;FounderCES"/>
          <p:cNvPicPr/>
          <p:nvPr/>
        </p:nvPicPr>
        <p:blipFill>
          <a:blip r:embed="rId2"/>
          <a:stretch>
            <a:fillRect/>
          </a:stretch>
        </p:blipFill>
        <p:spPr>
          <a:xfrm>
            <a:off x="4719791" y="3590116"/>
            <a:ext cx="3024346" cy="2297596"/>
          </a:xfrm>
          <a:prstGeom prst="rect">
            <a:avLst/>
          </a:prstGeom>
        </p:spPr>
      </p:pic>
      <p:sp>
        <p:nvSpPr>
          <p:cNvPr id="5" name="矩形 4"/>
          <p:cNvSpPr/>
          <p:nvPr/>
        </p:nvSpPr>
        <p:spPr>
          <a:xfrm>
            <a:off x="4165243" y="2501522"/>
            <a:ext cx="646331" cy="461665"/>
          </a:xfrm>
          <a:prstGeom prst="rect">
            <a:avLst/>
          </a:prstGeom>
        </p:spPr>
        <p:txBody>
          <a:bodyPr wrap="none">
            <a:spAutoFit/>
          </a:bodyPr>
          <a:lstStyle/>
          <a:p>
            <a:r>
              <a:rPr lang="en-US" altLang="zh-CN" sz="2400"/>
              <a:t>121</a:t>
            </a:r>
            <a:endParaRPr lang="zh-CN" altLang="en-US"/>
          </a:p>
        </p:txBody>
      </p:sp>
      <p:sp>
        <p:nvSpPr>
          <p:cNvPr id="6" name="矩形 5"/>
          <p:cNvSpPr/>
          <p:nvPr/>
        </p:nvSpPr>
        <p:spPr>
          <a:xfrm>
            <a:off x="4545534" y="3028567"/>
            <a:ext cx="1289135" cy="461665"/>
          </a:xfrm>
          <a:prstGeom prst="rect">
            <a:avLst/>
          </a:prstGeom>
        </p:spPr>
        <p:txBody>
          <a:bodyPr wrap="none">
            <a:spAutoFit/>
          </a:bodyPr>
          <a:lstStyle/>
          <a:p>
            <a:r>
              <a:rPr lang="en-US" altLang="zh-CN" sz="2400"/>
              <a:t>1.2</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4</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08977"/>
                <a:ext cx="11485848" cy="2436180"/>
              </a:xfrm>
            </p:spPr>
            <p:txBody>
              <a:bodyPr/>
              <a:lstStyle/>
              <a:p>
                <a:pPr algn="dist"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电路的工作状态有三种，分别是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单独接入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并联接入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单独接入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，那么如果想要有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种挡位，则需要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的阻值不同，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该选取阻值为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121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的电热丝；开关接触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两个触点时，只有</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单独接</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入，通电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，电流产生的热量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242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908977"/>
                <a:ext cx="11485848" cy="2436180"/>
              </a:xfrm>
              <a:blipFill rotWithShape="1">
                <a:blip r:embed="rId2"/>
                <a:stretch>
                  <a:fillRect l="-2" t="-12" r="1" b="-3155"/>
                </a:stretch>
              </a:blipFill>
            </p:spPr>
            <p:txBody>
              <a:bodyPr/>
              <a:lstStyle/>
              <a:p>
                <a:r>
                  <a:rPr lang="zh-CN" altLang="en-US">
                    <a:noFill/>
                  </a:rPr>
                  <a:t> </a:t>
                </a:r>
              </a:p>
            </p:txBody>
          </p:sp>
        </mc:Fallback>
      </mc:AlternateContent>
      <p:sp>
        <p:nvSpPr>
          <p:cNvPr id="3" name="矩形 2"/>
          <p:cNvSpPr/>
          <p:nvPr/>
        </p:nvSpPr>
        <p:spPr>
          <a:xfrm>
            <a:off x="5238373" y="5662989"/>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35.jpg" descr="id:2147501511;FounderCES"/>
          <p:cNvPicPr/>
          <p:nvPr/>
        </p:nvPicPr>
        <p:blipFill>
          <a:blip r:embed="rId3"/>
          <a:stretch>
            <a:fillRect/>
          </a:stretch>
        </p:blipFill>
        <p:spPr>
          <a:xfrm>
            <a:off x="4511030" y="3447841"/>
            <a:ext cx="3024346" cy="229759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4140"/>
          </a:xfrm>
        </p:spPr>
        <p:txBody>
          <a:bodyPr/>
          <a:lstStyle/>
          <a:p>
            <a:pPr algn="dist" hangingPunct="0">
              <a:lnSpc>
                <a:spcPct val="140000"/>
              </a:lnSpc>
              <a:spcAft>
                <a:spcPts val="0"/>
              </a:spcAft>
              <a:tabLst>
                <a:tab pos="5941060" algn="l"/>
              </a:tabLst>
            </a:pPr>
            <a:r>
              <a:rPr lang="en-US"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2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无锡中考</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）用如图所示的装置探究影响电流热效应的因素，甲、乙、丙三个相同的容器内均装有质量相等的煤油，电阻丝</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浸没在煤油中，其中</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闭合开关前，记录下煤油的初温度</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，调节滑动变阻器滑片</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，使电流表的示数为</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，记录下第</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s</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和第</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s</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时甲容器中煤油的末温度</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，调节滑片</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，使电流表的示数为</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，记录下第</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s</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时乙、丙容器中煤油的末温度</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，断开开关</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结果如表所示，比较序号</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可得：当通过导体的电流和导体的</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相等时，导体产生的热量与通电</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比较序号</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可知导体产生的热量与电流大小有关</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实验中，电阻</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产生的热量为</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610195" y="6144106"/>
            <a:ext cx="1595309" cy="535916"/>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10</a:t>
            </a:r>
            <a:r>
              <a:rPr lang="zh-CN" altLang="zh-CN" sz="2200" b="0">
                <a:solidFill>
                  <a:srgbClr val="000000"/>
                </a:solidFill>
                <a:cs typeface="Times New Roman" panose="02020603050405020304" pitchFamily="18" charset="0"/>
              </a:rPr>
              <a:t>题）</a:t>
            </a:r>
          </a:p>
        </p:txBody>
      </p:sp>
      <p:graphicFrame>
        <p:nvGraphicFramePr>
          <p:cNvPr id="4" name="表格 3"/>
          <p:cNvGraphicFramePr>
            <a:graphicFrameLocks noGrp="1"/>
          </p:cNvGraphicFramePr>
          <p:nvPr/>
        </p:nvGraphicFramePr>
        <p:xfrm>
          <a:off x="4309825" y="4118215"/>
          <a:ext cx="7234026" cy="2087880"/>
        </p:xfrm>
        <a:graphic>
          <a:graphicData uri="http://schemas.openxmlformats.org/drawingml/2006/table">
            <a:tbl>
              <a:tblPr firstRow="1" firstCol="1" bandRow="1"/>
              <a:tblGrid>
                <a:gridCol w="1205671">
                  <a:extLst>
                    <a:ext uri="{9D8B030D-6E8A-4147-A177-3AD203B41FA5}">
                      <a16:colId xmlns:a16="http://schemas.microsoft.com/office/drawing/2014/main" val="20000"/>
                    </a:ext>
                  </a:extLst>
                </a:gridCol>
                <a:gridCol w="1205671">
                  <a:extLst>
                    <a:ext uri="{9D8B030D-6E8A-4147-A177-3AD203B41FA5}">
                      <a16:colId xmlns:a16="http://schemas.microsoft.com/office/drawing/2014/main" val="20001"/>
                    </a:ext>
                  </a:extLst>
                </a:gridCol>
                <a:gridCol w="1205671">
                  <a:extLst>
                    <a:ext uri="{9D8B030D-6E8A-4147-A177-3AD203B41FA5}">
                      <a16:colId xmlns:a16="http://schemas.microsoft.com/office/drawing/2014/main" val="20002"/>
                    </a:ext>
                  </a:extLst>
                </a:gridCol>
                <a:gridCol w="1205671">
                  <a:extLst>
                    <a:ext uri="{9D8B030D-6E8A-4147-A177-3AD203B41FA5}">
                      <a16:colId xmlns:a16="http://schemas.microsoft.com/office/drawing/2014/main" val="20003"/>
                    </a:ext>
                  </a:extLst>
                </a:gridCol>
                <a:gridCol w="1205671">
                  <a:extLst>
                    <a:ext uri="{9D8B030D-6E8A-4147-A177-3AD203B41FA5}">
                      <a16:colId xmlns:a16="http://schemas.microsoft.com/office/drawing/2014/main" val="20004"/>
                    </a:ext>
                  </a:extLst>
                </a:gridCol>
                <a:gridCol w="1205671">
                  <a:extLst>
                    <a:ext uri="{9D8B030D-6E8A-4147-A177-3AD203B41FA5}">
                      <a16:colId xmlns:a16="http://schemas.microsoft.com/office/drawing/2014/main" val="20005"/>
                    </a:ext>
                  </a:extLst>
                </a:gridCol>
              </a:tblGrid>
              <a:tr h="0">
                <a:tc>
                  <a:txBody>
                    <a:bodyPr/>
                    <a:lstStyle/>
                    <a:p>
                      <a:pPr algn="ctr" hangingPunct="0">
                        <a:lnSpc>
                          <a:spcPct val="14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2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2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2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27</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2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5" name="jswxwl21.jpg" descr="id:2147501526;FounderCES"/>
          <p:cNvPicPr/>
          <p:nvPr/>
        </p:nvPicPr>
        <p:blipFill>
          <a:blip r:embed="rId2">
            <a:clrChange>
              <a:clrFrom>
                <a:srgbClr val="FFFFFF"/>
              </a:clrFrom>
              <a:clrTo>
                <a:srgbClr val="FFFFFF">
                  <a:alpha val="0"/>
                </a:srgbClr>
              </a:clrTo>
            </a:clrChange>
          </a:blip>
          <a:stretch>
            <a:fillRect/>
          </a:stretch>
        </p:blipFill>
        <p:spPr>
          <a:xfrm>
            <a:off x="910630" y="4512488"/>
            <a:ext cx="3096344" cy="1693607"/>
          </a:xfrm>
          <a:prstGeom prst="rect">
            <a:avLst/>
          </a:prstGeom>
        </p:spPr>
      </p:pic>
      <p:sp>
        <p:nvSpPr>
          <p:cNvPr id="6" name="矩形 5"/>
          <p:cNvSpPr/>
          <p:nvPr/>
        </p:nvSpPr>
        <p:spPr>
          <a:xfrm>
            <a:off x="6970927" y="3140968"/>
            <a:ext cx="752129" cy="430887"/>
          </a:xfrm>
          <a:prstGeom prst="rect">
            <a:avLst/>
          </a:prstGeom>
        </p:spPr>
        <p:txBody>
          <a:bodyPr wrap="none">
            <a:spAutoFit/>
          </a:bodyPr>
          <a:lstStyle/>
          <a:p>
            <a:r>
              <a:rPr lang="zh-CN" altLang="zh-CN" sz="2200">
                <a:cs typeface="Times New Roman" panose="02020603050405020304" pitchFamily="18" charset="0"/>
              </a:rPr>
              <a:t>电阻</a:t>
            </a:r>
            <a:endParaRPr lang="zh-CN" altLang="en-US" sz="2200"/>
          </a:p>
        </p:txBody>
      </p:sp>
      <p:sp>
        <p:nvSpPr>
          <p:cNvPr id="7" name="矩形 6"/>
          <p:cNvSpPr/>
          <p:nvPr/>
        </p:nvSpPr>
        <p:spPr>
          <a:xfrm>
            <a:off x="487208" y="3611400"/>
            <a:ext cx="752129" cy="430887"/>
          </a:xfrm>
          <a:prstGeom prst="rect">
            <a:avLst/>
          </a:prstGeom>
        </p:spPr>
        <p:txBody>
          <a:bodyPr wrap="none">
            <a:spAutoFit/>
          </a:bodyPr>
          <a:lstStyle/>
          <a:p>
            <a:r>
              <a:rPr lang="zh-CN" altLang="zh-CN" sz="2200">
                <a:cs typeface="Times New Roman" panose="02020603050405020304" pitchFamily="18" charset="0"/>
              </a:rPr>
              <a:t>时间</a:t>
            </a:r>
            <a:endParaRPr lang="zh-CN" altLang="en-US" sz="2200"/>
          </a:p>
        </p:txBody>
      </p:sp>
      <p:sp>
        <p:nvSpPr>
          <p:cNvPr id="8" name="矩形 7"/>
          <p:cNvSpPr/>
          <p:nvPr/>
        </p:nvSpPr>
        <p:spPr>
          <a:xfrm>
            <a:off x="3744820" y="3603714"/>
            <a:ext cx="468398" cy="430887"/>
          </a:xfrm>
          <a:prstGeom prst="rect">
            <a:avLst/>
          </a:prstGeom>
        </p:spPr>
        <p:txBody>
          <a:bodyPr wrap="none">
            <a:spAutoFit/>
          </a:bodyPr>
          <a:lstStyle/>
          <a:p>
            <a:r>
              <a:rPr lang="en-US" altLang="zh-CN" sz="2200">
                <a:latin typeface="宋体" panose="02010600030101010101" pitchFamily="2" charset="-122"/>
                <a:cs typeface="Times New Roman" panose="02020603050405020304" pitchFamily="18" charset="0"/>
              </a:rPr>
              <a:t>③</a:t>
            </a:r>
            <a:endParaRPr lang="zh-CN" altLang="en-US" sz="2200"/>
          </a:p>
        </p:txBody>
      </p:sp>
      <p:sp>
        <p:nvSpPr>
          <p:cNvPr id="9" name="矩形 8"/>
          <p:cNvSpPr/>
          <p:nvPr/>
        </p:nvSpPr>
        <p:spPr>
          <a:xfrm>
            <a:off x="1368556" y="4104111"/>
            <a:ext cx="607859" cy="430887"/>
          </a:xfrm>
          <a:prstGeom prst="rect">
            <a:avLst/>
          </a:prstGeom>
        </p:spPr>
        <p:txBody>
          <a:bodyPr wrap="none">
            <a:spAutoFit/>
          </a:bodyPr>
          <a:lstStyle/>
          <a:p>
            <a:r>
              <a:rPr lang="en-US" altLang="zh-CN" sz="2200"/>
              <a:t>250</a:t>
            </a:r>
            <a:endParaRPr lang="zh-CN" altLang="en-U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2238241"/>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比较序号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可得：当通过导体的电流和导体的电阻相等时，导体产生的热量与通电时间有关；由表中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组数据可知，导体的阻值和通电时间相等、电流不相等时，煤油升高的温度不相等，说明导体产生的热量不相等，故可知，导体产生的热量与电流大小有关；通电后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546075" y="5133958"/>
            <a:ext cx="1723549" cy="576248"/>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p>
        </p:txBody>
      </p:sp>
      <p:graphicFrame>
        <p:nvGraphicFramePr>
          <p:cNvPr id="4" name="表格 3"/>
          <p:cNvGraphicFramePr>
            <a:graphicFrameLocks noGrp="1"/>
          </p:cNvGraphicFramePr>
          <p:nvPr/>
        </p:nvGraphicFramePr>
        <p:xfrm>
          <a:off x="4309825" y="3375576"/>
          <a:ext cx="7234026" cy="2414590"/>
        </p:xfrm>
        <a:graphic>
          <a:graphicData uri="http://schemas.openxmlformats.org/drawingml/2006/table">
            <a:tbl>
              <a:tblPr firstRow="1" firstCol="1" bandRow="1"/>
              <a:tblGrid>
                <a:gridCol w="1205671">
                  <a:extLst>
                    <a:ext uri="{9D8B030D-6E8A-4147-A177-3AD203B41FA5}">
                      <a16:colId xmlns:a16="http://schemas.microsoft.com/office/drawing/2014/main" val="20000"/>
                    </a:ext>
                  </a:extLst>
                </a:gridCol>
                <a:gridCol w="1205671">
                  <a:extLst>
                    <a:ext uri="{9D8B030D-6E8A-4147-A177-3AD203B41FA5}">
                      <a16:colId xmlns:a16="http://schemas.microsoft.com/office/drawing/2014/main" val="20001"/>
                    </a:ext>
                  </a:extLst>
                </a:gridCol>
                <a:gridCol w="1205671">
                  <a:extLst>
                    <a:ext uri="{9D8B030D-6E8A-4147-A177-3AD203B41FA5}">
                      <a16:colId xmlns:a16="http://schemas.microsoft.com/office/drawing/2014/main" val="20002"/>
                    </a:ext>
                  </a:extLst>
                </a:gridCol>
                <a:gridCol w="1205671">
                  <a:extLst>
                    <a:ext uri="{9D8B030D-6E8A-4147-A177-3AD203B41FA5}">
                      <a16:colId xmlns:a16="http://schemas.microsoft.com/office/drawing/2014/main" val="20003"/>
                    </a:ext>
                  </a:extLst>
                </a:gridCol>
                <a:gridCol w="1205671">
                  <a:extLst>
                    <a:ext uri="{9D8B030D-6E8A-4147-A177-3AD203B41FA5}">
                      <a16:colId xmlns:a16="http://schemas.microsoft.com/office/drawing/2014/main" val="20004"/>
                    </a:ext>
                  </a:extLst>
                </a:gridCol>
                <a:gridCol w="1205671">
                  <a:extLst>
                    <a:ext uri="{9D8B030D-6E8A-4147-A177-3AD203B41FA5}">
                      <a16:colId xmlns:a16="http://schemas.microsoft.com/office/drawing/2014/main" val="20005"/>
                    </a:ext>
                  </a:extLst>
                </a:gridCol>
              </a:tblGrid>
              <a:tr h="0">
                <a:tc>
                  <a:txBody>
                    <a:bodyPr/>
                    <a:lstStyle/>
                    <a:p>
                      <a:pPr algn="ctr" hangingPunct="0">
                        <a:lnSpc>
                          <a:spcPct val="14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48</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27</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5" name="jswxwl21.jpg" descr="id:2147501526;FounderCES"/>
          <p:cNvPicPr/>
          <p:nvPr/>
        </p:nvPicPr>
        <p:blipFill>
          <a:blip r:embed="rId2">
            <a:clrChange>
              <a:clrFrom>
                <a:srgbClr val="FFFFFF"/>
              </a:clrFrom>
              <a:clrTo>
                <a:srgbClr val="FFFFFF">
                  <a:alpha val="0"/>
                </a:srgbClr>
              </a:clrTo>
            </a:clrChange>
          </a:blip>
          <a:stretch>
            <a:fillRect/>
          </a:stretch>
        </p:blipFill>
        <p:spPr>
          <a:xfrm>
            <a:off x="910630" y="3502340"/>
            <a:ext cx="3096344" cy="169360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91810"/>
            <a:ext cx="11485848" cy="618630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小明家的电饭锅电源线坏了，他在网上新买了一根，使用时闻到橡胶的焦煳味，他立即拔下电源插头，发现这根电源线很热，其他用电器仍然正常工作，你认为引起电源线过热的原因可能是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电路的电压过高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新买的电源线过细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新买的电源线过粗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新买的电源线过短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选择的理由：</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054646" y="765042"/>
            <a:ext cx="2349057" cy="352055"/>
          </a:xfrm>
          <a:prstGeom prst="rect">
            <a:avLst/>
          </a:prstGeom>
        </p:spPr>
      </p:pic>
      <p:sp>
        <p:nvSpPr>
          <p:cNvPr id="4" name="矩形 3"/>
          <p:cNvSpPr/>
          <p:nvPr/>
        </p:nvSpPr>
        <p:spPr>
          <a:xfrm>
            <a:off x="6348734" y="1797026"/>
            <a:ext cx="389850" cy="461665"/>
          </a:xfrm>
          <a:prstGeom prst="rect">
            <a:avLst/>
          </a:prstGeom>
        </p:spPr>
        <p:txBody>
          <a:bodyPr wrap="none">
            <a:spAutoFit/>
          </a:bodyPr>
          <a:lstStyle/>
          <a:p>
            <a:r>
              <a:rPr lang="en-US" altLang="zh-CN" sz="2400"/>
              <a:t>B</a:t>
            </a:r>
            <a:endParaRPr lang="zh-CN" altLang="en-US"/>
          </a:p>
        </p:txBody>
      </p:sp>
      <p:sp>
        <p:nvSpPr>
          <p:cNvPr id="5" name="矩形 4"/>
          <p:cNvSpPr/>
          <p:nvPr/>
        </p:nvSpPr>
        <p:spPr>
          <a:xfrm>
            <a:off x="360854" y="4381287"/>
            <a:ext cx="11350976" cy="2308324"/>
          </a:xfrm>
          <a:prstGeom prst="rect">
            <a:avLst/>
          </a:prstGeom>
        </p:spPr>
        <p:txBody>
          <a:bodyPr wrap="square">
            <a:spAutoFit/>
          </a:bodyPr>
          <a:lstStyle/>
          <a:p>
            <a:pPr>
              <a:lnSpc>
                <a:spcPct val="150000"/>
              </a:lnSpc>
            </a:pPr>
            <a:r>
              <a:rPr lang="en-US" altLang="zh-CN" sz="2400">
                <a:cs typeface="Times New Roman" panose="02020603050405020304" pitchFamily="18" charset="0"/>
              </a:rPr>
              <a:t>                         </a:t>
            </a:r>
            <a:r>
              <a:rPr lang="zh-CN" altLang="zh-CN" sz="2400">
                <a:cs typeface="Times New Roman" panose="02020603050405020304" pitchFamily="18" charset="0"/>
              </a:rPr>
              <a:t>导体的电阻与材料、长度、横截面积和温度有关</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当电源线过细时，电阻较大，因为电源线与电饭锅串联，所以电流相等，由</a:t>
            </a:r>
            <a:r>
              <a:rPr lang="en-US" altLang="zh-CN" sz="2400" i="1"/>
              <a:t>Q</a:t>
            </a:r>
            <a:r>
              <a:rPr lang="zh-CN" altLang="zh-CN" sz="2400">
                <a:cs typeface="Times New Roman" panose="02020603050405020304" pitchFamily="18" charset="0"/>
              </a:rPr>
              <a:t>＝</a:t>
            </a:r>
            <a:r>
              <a:rPr lang="en-US" altLang="zh-CN" sz="2400" i="1"/>
              <a:t>I</a:t>
            </a:r>
            <a:r>
              <a:rPr lang="en-US" altLang="zh-CN" sz="2400" baseline="30000"/>
              <a:t>2</a:t>
            </a:r>
            <a:r>
              <a:rPr lang="en-US" altLang="zh-CN" sz="2400" i="1"/>
              <a:t>Rt</a:t>
            </a:r>
            <a:r>
              <a:rPr lang="zh-CN" altLang="zh-CN" sz="2400">
                <a:cs typeface="Times New Roman" panose="02020603050405020304" pitchFamily="18" charset="0"/>
              </a:rPr>
              <a:t>可知，通电时间一定时，电阻越大，产生的热量越多，所以电源线就会很热，导致使用时会闻到橡胶的焦煳味</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8167"/>
            <a:ext cx="8542664" cy="440910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如图所示是小明同学在课外科技创新活动中制作的演示课本焦耳定律的替代实验装置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个空烧瓶的瓶口向下，固定在竖直的木板上，瓶口用橡皮塞塞紧，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根两端开口的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形的玻璃短管穿过橡皮塞与瓶内相通，每根玻璃管中各有一段相同长度的红色水柱，实验前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条红色水柱在同一高度，每个瓶中各有一根电阻丝，每根电阻丝跟通过橡皮塞的引线与外面的电路连接（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为电路中的金属连接触点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），瓶子不漏气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请回答下列问题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69426" y="4668097"/>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tr318.jpg" descr="id:2147501568;FounderCES"/>
          <p:cNvPicPr/>
          <p:nvPr/>
        </p:nvPicPr>
        <p:blipFill>
          <a:blip r:embed="rId2"/>
          <a:stretch>
            <a:fillRect/>
          </a:stretch>
        </p:blipFill>
        <p:spPr>
          <a:xfrm>
            <a:off x="8865828" y="1700808"/>
            <a:ext cx="2952328" cy="2967289"/>
          </a:xfrm>
          <a:prstGeom prst="rect">
            <a:avLst/>
          </a:prstGeom>
        </p:spPr>
      </p:pic>
      <p:pic>
        <p:nvPicPr>
          <p:cNvPr id="5" name="延伸探究提优-24A.eps" descr="id:2147501547;FounderCES"/>
          <p:cNvPicPr/>
          <p:nvPr/>
        </p:nvPicPr>
        <p:blipFill>
          <a:blip r:embed="rId3"/>
          <a:stretch>
            <a:fillRect/>
          </a:stretch>
        </p:blipFill>
        <p:spPr>
          <a:xfrm>
            <a:off x="375165" y="965051"/>
            <a:ext cx="6579198" cy="490671"/>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8614672" cy="397031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）此实验是通过观察玻璃管中红色水柱上升的高度来判断电阻丝产生热量多少的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下面的研究实例中，采用了相同研究方法的是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探究压力的作用效果与受力面积的关系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时，保持压力不变，改变受力面积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研究声音的产生时，将发声的音叉与水面接触，水花四溅表明音叉在振动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69426" y="3913513"/>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tr318.jpg" descr="id:2147501568;FounderCES"/>
          <p:cNvPicPr/>
          <p:nvPr/>
        </p:nvPicPr>
        <p:blipFill>
          <a:blip r:embed="rId2"/>
          <a:stretch>
            <a:fillRect/>
          </a:stretch>
        </p:blipFill>
        <p:spPr>
          <a:xfrm>
            <a:off x="8865828" y="946224"/>
            <a:ext cx="2952328" cy="2967289"/>
          </a:xfrm>
          <a:prstGeom prst="rect">
            <a:avLst/>
          </a:prstGeom>
        </p:spPr>
      </p:pic>
      <p:sp>
        <p:nvSpPr>
          <p:cNvPr id="5" name="矩形 4"/>
          <p:cNvSpPr/>
          <p:nvPr/>
        </p:nvSpPr>
        <p:spPr>
          <a:xfrm>
            <a:off x="360854" y="4553179"/>
            <a:ext cx="11457302" cy="1200329"/>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en-US" altLang="zh-CN" sz="2400" b="0">
                <a:solidFill>
                  <a:srgbClr val="000000"/>
                </a:solidFill>
                <a:latin typeface="宋体" panose="02010600030101010101" pitchFamily="2" charset="-122"/>
                <a:cs typeface="Times New Roman" panose="02020603050405020304" pitchFamily="18" charset="0"/>
              </a:rPr>
              <a:t>③</a:t>
            </a:r>
            <a:r>
              <a:rPr lang="zh-CN" altLang="zh-CN" sz="2400" b="0">
                <a:solidFill>
                  <a:srgbClr val="000000"/>
                </a:solidFill>
                <a:cs typeface="Times New Roman" panose="02020603050405020304" pitchFamily="18" charset="0"/>
              </a:rPr>
              <a:t>利用光线表示光传播的径迹和方向</a:t>
            </a:r>
            <a:endParaRPr lang="zh-CN" altLang="zh-CN" sz="1200" b="0">
              <a:solidFill>
                <a:srgbClr val="000000"/>
              </a:solidFill>
              <a:cs typeface="Times New Roman" panose="02020603050405020304" pitchFamily="18" charset="0"/>
            </a:endParaRPr>
          </a:p>
          <a:p>
            <a:pPr lvl="0" algn="just" eaLnBrk="1">
              <a:lnSpc>
                <a:spcPct val="150000"/>
              </a:lnSpc>
              <a:spcBef>
                <a:spcPts val="0"/>
              </a:spcBef>
              <a:spcAft>
                <a:spcPts val="0"/>
              </a:spcAft>
              <a:tabLst>
                <a:tab pos="5941060" algn="l"/>
              </a:tabLst>
            </a:pPr>
            <a:r>
              <a:rPr lang="en-US" altLang="zh-CN" sz="2400" b="0">
                <a:solidFill>
                  <a:srgbClr val="000000"/>
                </a:solidFill>
                <a:latin typeface="宋体" panose="02010600030101010101" pitchFamily="2" charset="-122"/>
                <a:cs typeface="Times New Roman" panose="02020603050405020304" pitchFamily="18" charset="0"/>
              </a:rPr>
              <a:t>④“</a:t>
            </a:r>
            <a:r>
              <a:rPr lang="zh-CN" altLang="zh-CN" sz="2400" b="0">
                <a:solidFill>
                  <a:srgbClr val="000000"/>
                </a:solidFill>
                <a:cs typeface="Times New Roman" panose="02020603050405020304" pitchFamily="18" charset="0"/>
              </a:rPr>
              <a:t>探究物体的动能与速度的关系</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时，让同一钢球从斜面的不同高度由静止滚下</a:t>
            </a:r>
            <a:endParaRPr lang="zh-CN" altLang="zh-CN" sz="1200" b="0">
              <a:solidFill>
                <a:srgbClr val="000000"/>
              </a:solidFill>
              <a:cs typeface="Times New Roman" panose="02020603050405020304" pitchFamily="18" charset="0"/>
            </a:endParaRPr>
          </a:p>
        </p:txBody>
      </p:sp>
      <p:sp>
        <p:nvSpPr>
          <p:cNvPr id="6" name="矩形 5"/>
          <p:cNvSpPr/>
          <p:nvPr/>
        </p:nvSpPr>
        <p:spPr>
          <a:xfrm>
            <a:off x="1161158" y="1914022"/>
            <a:ext cx="494046" cy="461665"/>
          </a:xfrm>
          <a:prstGeom prst="rect">
            <a:avLst/>
          </a:prstGeom>
        </p:spPr>
        <p:txBody>
          <a:bodyPr wrap="none">
            <a:spAutoFit/>
          </a:bodyPr>
          <a:lstStyle/>
          <a:p>
            <a:r>
              <a:rPr lang="en-US" altLang="zh-CN" sz="2400">
                <a:latin typeface="宋体" panose="02010600030101010101" pitchFamily="2" charset="-122"/>
                <a:cs typeface="Times New Roman" panose="02020603050405020304" pitchFamily="18" charset="0"/>
              </a:rPr>
              <a:t>②</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270670" y="2724101"/>
            <a:ext cx="10576032" cy="1200329"/>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说明什么是电流的热效应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说明焦耳定律的内容和公式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并应用其公式进行简单的计算</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pic>
        <p:nvPicPr>
          <p:cNvPr id="3" name="图片 2"/>
          <p:cNvPicPr>
            <a:picLocks noChangeAspect="1"/>
          </p:cNvPicPr>
          <p:nvPr/>
        </p:nvPicPr>
        <p:blipFill>
          <a:blip r:embed="rId2"/>
          <a:stretch>
            <a:fillRect/>
          </a:stretch>
        </p:blipFill>
        <p:spPr>
          <a:xfrm>
            <a:off x="717969" y="2688493"/>
            <a:ext cx="435016" cy="148101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92940"/>
            <a:ext cx="11485848" cy="175432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）小明所在的实验小组分别将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触点和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触点连接起来，闭合开关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瓶中的两段电阻丝是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联的，通电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后断开开关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本次实验是研究电流产生的热量与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186636" y="5302949"/>
            <a:ext cx="1723549"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tr318.jpg" descr="id:2147501568;FounderCES"/>
          <p:cNvPicPr/>
          <p:nvPr/>
        </p:nvPicPr>
        <p:blipFill>
          <a:blip r:embed="rId2"/>
          <a:stretch>
            <a:fillRect/>
          </a:stretch>
        </p:blipFill>
        <p:spPr>
          <a:xfrm>
            <a:off x="4583038" y="2335660"/>
            <a:ext cx="2952328" cy="2967289"/>
          </a:xfrm>
          <a:prstGeom prst="rect">
            <a:avLst/>
          </a:prstGeom>
        </p:spPr>
      </p:pic>
      <p:sp>
        <p:nvSpPr>
          <p:cNvPr id="5" name="矩形 4"/>
          <p:cNvSpPr/>
          <p:nvPr/>
        </p:nvSpPr>
        <p:spPr>
          <a:xfrm>
            <a:off x="3308530" y="1712855"/>
            <a:ext cx="494046" cy="461665"/>
          </a:xfrm>
          <a:prstGeom prst="rect">
            <a:avLst/>
          </a:prstGeom>
        </p:spPr>
        <p:txBody>
          <a:bodyPr wrap="none">
            <a:spAutoFit/>
          </a:bodyPr>
          <a:lstStyle/>
          <a:p>
            <a:r>
              <a:rPr lang="zh-CN" altLang="zh-CN" sz="2400">
                <a:cs typeface="Times New Roman" panose="02020603050405020304" pitchFamily="18" charset="0"/>
              </a:rPr>
              <a:t>串</a:t>
            </a:r>
            <a:endParaRPr lang="zh-CN" altLang="en-US"/>
          </a:p>
        </p:txBody>
      </p:sp>
      <p:sp>
        <p:nvSpPr>
          <p:cNvPr id="6" name="矩形 5"/>
          <p:cNvSpPr/>
          <p:nvPr/>
        </p:nvSpPr>
        <p:spPr>
          <a:xfrm>
            <a:off x="1118028" y="2263652"/>
            <a:ext cx="803425" cy="461665"/>
          </a:xfrm>
          <a:prstGeom prst="rect">
            <a:avLst/>
          </a:prstGeom>
        </p:spPr>
        <p:txBody>
          <a:bodyPr wrap="none">
            <a:spAutoFit/>
          </a:bodyPr>
          <a:lstStyle/>
          <a:p>
            <a:r>
              <a:rPr lang="zh-CN" altLang="zh-CN" sz="2400">
                <a:cs typeface="Times New Roman" panose="02020603050405020304" pitchFamily="18" charset="0"/>
              </a:rPr>
              <a:t>电阻</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46334"/>
            <a:ext cx="11485848" cy="500823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淄博中考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）如图甲所示电路，电源电压保持不变，闭合开关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端的过程中，电流表示数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与电压表示数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滑动变阻器的最大阻值为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端时，通电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919027" y="4366860"/>
            <a:ext cx="3108167" cy="1015663"/>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中考提分新题-24.eps" descr="id:2147501575;FounderCES"/>
          <p:cNvPicPr/>
          <p:nvPr/>
        </p:nvPicPr>
        <p:blipFill>
          <a:blip r:embed="rId2"/>
          <a:stretch>
            <a:fillRect/>
          </a:stretch>
        </p:blipFill>
        <p:spPr>
          <a:xfrm>
            <a:off x="360854" y="781956"/>
            <a:ext cx="6317663" cy="471166"/>
          </a:xfrm>
          <a:prstGeom prst="rect">
            <a:avLst/>
          </a:prstGeom>
        </p:spPr>
      </p:pic>
      <p:pic>
        <p:nvPicPr>
          <p:cNvPr id="5" name="gyc236.jpg" descr="id:2147501582;FounderCES"/>
          <p:cNvPicPr/>
          <p:nvPr/>
        </p:nvPicPr>
        <p:blipFill>
          <a:blip r:embed="rId3"/>
          <a:stretch>
            <a:fillRect/>
          </a:stretch>
        </p:blipFill>
        <p:spPr>
          <a:xfrm>
            <a:off x="7103318" y="2400462"/>
            <a:ext cx="2160240" cy="2009852"/>
          </a:xfrm>
          <a:prstGeom prst="rect">
            <a:avLst/>
          </a:prstGeom>
        </p:spPr>
      </p:pic>
      <p:pic>
        <p:nvPicPr>
          <p:cNvPr id="6" name="gyc237.jpg" descr="id:2147501589;FounderCES"/>
          <p:cNvPicPr/>
          <p:nvPr/>
        </p:nvPicPr>
        <p:blipFill>
          <a:blip r:embed="rId4"/>
          <a:stretch>
            <a:fillRect/>
          </a:stretch>
        </p:blipFill>
        <p:spPr>
          <a:xfrm>
            <a:off x="9473111" y="2348296"/>
            <a:ext cx="2238719" cy="2171515"/>
          </a:xfrm>
          <a:prstGeom prst="rect">
            <a:avLst/>
          </a:prstGeom>
        </p:spPr>
      </p:pic>
      <p:sp>
        <p:nvSpPr>
          <p:cNvPr id="7" name="矩形 6"/>
          <p:cNvSpPr/>
          <p:nvPr/>
        </p:nvSpPr>
        <p:spPr>
          <a:xfrm>
            <a:off x="2383980" y="2463279"/>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244111"/>
              </a:xfrm>
            </p:spPr>
            <p:txBody>
              <a:bodyPr/>
              <a:lstStyle/>
              <a:p>
                <a:pPr algn="dist" hangingPunct="0">
                  <a:lnSpc>
                    <a:spcPct val="140000"/>
                  </a:lnSpc>
                  <a:spcAft>
                    <a:spcPts val="0"/>
                  </a:spcAft>
                </a:pPr>
                <a:r>
                  <a:rPr lang="en-US" altLang="zh-CN" sz="22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由图甲可知，定值电阻</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与滑动变阻器</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串联，电流表测电路中的电流，电压表测定值电阻</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当滑片</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连入电路的电阻为</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，电路中只有</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工作，则电压</a:t>
                </a:r>
                <a:r>
                  <a:rPr lang="zh-CN"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表示数最大且等于电源电压，由图乙可知，电源电压</a:t>
                </a:r>
                <a:r>
                  <a:rPr lang="en-US" altLang="zh-CN" sz="22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i="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V</a:t>
                </a:r>
                <a:r>
                  <a:rPr lang="zh-CN"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，此时电路中的电流</a:t>
                </a:r>
                <a:r>
                  <a:rPr lang="en-US" altLang="zh-CN" sz="22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i="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 A</a:t>
                </a:r>
                <a:r>
                  <a:rPr lang="zh-CN"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根据欧姆定律可得，定值电阻</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𝑎</m:t>
                            </m:r>
                          </m:sub>
                        </m:sSub>
                      </m:num>
                      <m:den>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𝑎</m:t>
                            </m:r>
                          </m:sub>
                        </m:sSub>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9</m:t>
                        </m:r>
                        <m:r>
                          <m:rPr>
                            <m:sty m:val="p"/>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正确；当滑片</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时，由图乙可知，</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，此时电路中的电流</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，根据串联电路的电压规律，</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两端电压</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V</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，根据欧姆定律可得，滑动变阻器的最</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大阻值</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sub>
                        </m:sSub>
                      </m:num>
                      <m:den>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𝑏</m:t>
                            </m:r>
                          </m:sub>
                        </m:sSub>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𝑏</m:t>
                        </m:r>
                      </m:sub>
                      <m:sup>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bSup>
                  </m:oMath>
                </a14:m>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 J</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4244111"/>
              </a:xfrm>
              <a:blipFill rotWithShape="1">
                <a:blip r:embed="rId2"/>
                <a:stretch>
                  <a:fillRect l="-2" t="-15" r="1" b="9"/>
                </a:stretch>
              </a:blipFill>
            </p:spPr>
            <p:txBody>
              <a:bodyPr/>
              <a:lstStyle/>
              <a:p>
                <a:r>
                  <a:rPr lang="zh-CN" altLang="en-US">
                    <a:noFill/>
                  </a:rPr>
                  <a:t> </a:t>
                </a:r>
              </a:p>
            </p:txBody>
          </p:sp>
        </mc:Fallback>
      </mc:AlternateContent>
      <p:sp>
        <p:nvSpPr>
          <p:cNvPr id="3" name="矩形 2"/>
          <p:cNvSpPr/>
          <p:nvPr/>
        </p:nvSpPr>
        <p:spPr>
          <a:xfrm>
            <a:off x="4574468" y="5972930"/>
            <a:ext cx="2604111" cy="769441"/>
          </a:xfrm>
          <a:prstGeom prst="rect">
            <a:avLst/>
          </a:prstGeom>
        </p:spPr>
        <p:txBody>
          <a:bodyPr wrap="square">
            <a:spAutoFit/>
          </a:bodyPr>
          <a:lstStyle/>
          <a:p>
            <a:pPr lvl="0" algn="just" eaLnBrk="1">
              <a:spcBef>
                <a:spcPts val="0"/>
              </a:spcBef>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甲</a:t>
            </a:r>
            <a:r>
              <a:rPr lang="en-US" altLang="zh-CN" sz="2200" b="0">
                <a:solidFill>
                  <a:srgbClr val="000000"/>
                </a:solidFill>
                <a:ea typeface="楷体" panose="02010609060101010101" pitchFamily="49" charset="-122"/>
                <a:cs typeface="Times New Roman" panose="02020603050405020304" pitchFamily="18" charset="0"/>
              </a:rPr>
              <a:t>                        </a:t>
            </a:r>
            <a:r>
              <a:rPr lang="zh-CN" altLang="zh-CN" sz="2200" b="0">
                <a:solidFill>
                  <a:srgbClr val="000000"/>
                </a:solidFill>
                <a:ea typeface="楷体" panose="02010609060101010101" pitchFamily="49" charset="-122"/>
                <a:cs typeface="Times New Roman" panose="02020603050405020304" pitchFamily="18" charset="0"/>
              </a:rPr>
              <a:t>乙</a:t>
            </a:r>
            <a:endParaRPr lang="zh-CN" altLang="zh-CN" sz="2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13</a:t>
            </a:r>
            <a:r>
              <a:rPr lang="zh-CN" altLang="zh-CN" sz="2200" b="0">
                <a:solidFill>
                  <a:srgbClr val="000000"/>
                </a:solidFill>
                <a:cs typeface="Times New Roman" panose="02020603050405020304" pitchFamily="18" charset="0"/>
              </a:rPr>
              <a:t>题）</a:t>
            </a:r>
          </a:p>
        </p:txBody>
      </p:sp>
      <p:pic>
        <p:nvPicPr>
          <p:cNvPr id="4" name="gyc236.jpg" descr="id:2147501582;FounderCES"/>
          <p:cNvPicPr/>
          <p:nvPr/>
        </p:nvPicPr>
        <p:blipFill>
          <a:blip r:embed="rId3"/>
          <a:stretch>
            <a:fillRect/>
          </a:stretch>
        </p:blipFill>
        <p:spPr>
          <a:xfrm>
            <a:off x="3989722" y="4347346"/>
            <a:ext cx="1856149" cy="1726931"/>
          </a:xfrm>
          <a:prstGeom prst="rect">
            <a:avLst/>
          </a:prstGeom>
        </p:spPr>
      </p:pic>
      <p:pic>
        <p:nvPicPr>
          <p:cNvPr id="5" name="gyc237.jpg" descr="id:2147501589;FounderCES"/>
          <p:cNvPicPr/>
          <p:nvPr/>
        </p:nvPicPr>
        <p:blipFill>
          <a:blip r:embed="rId4">
            <a:clrChange>
              <a:clrFrom>
                <a:srgbClr val="FFFFFF"/>
              </a:clrFrom>
              <a:clrTo>
                <a:srgbClr val="FFFFFF">
                  <a:alpha val="0"/>
                </a:srgbClr>
              </a:clrTo>
            </a:clrChange>
          </a:blip>
          <a:stretch>
            <a:fillRect/>
          </a:stretch>
        </p:blipFill>
        <p:spPr>
          <a:xfrm>
            <a:off x="5963284" y="4283964"/>
            <a:ext cx="1909244" cy="1851931"/>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6886480" cy="340296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娄底中考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）如图甲所示是一款采用增压技术的挂烫机，简化电路如图乙所示，电源电压为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时处于慢热挡；开关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时处于速热挡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）挂烫机慢热过程中，电路中的电流；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967414" y="2728116"/>
            <a:ext cx="3096344" cy="830997"/>
          </a:xfrm>
          <a:prstGeom prst="rect">
            <a:avLst/>
          </a:prstGeom>
        </p:spPr>
        <p:txBody>
          <a:bodyPr wrap="square">
            <a:spAutoFit/>
          </a:bodyPr>
          <a:lstStyle/>
          <a:p>
            <a:pPr algn="just">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algn="ctr">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407.jpg" descr="id:2147501596;FounderCES"/>
          <p:cNvPicPr/>
          <p:nvPr/>
        </p:nvPicPr>
        <p:blipFill>
          <a:blip r:embed="rId2"/>
          <a:stretch>
            <a:fillRect/>
          </a:stretch>
        </p:blipFill>
        <p:spPr>
          <a:xfrm>
            <a:off x="7319342" y="934598"/>
            <a:ext cx="1734547" cy="1731541"/>
          </a:xfrm>
          <a:prstGeom prst="rect">
            <a:avLst/>
          </a:prstGeom>
        </p:spPr>
      </p:pic>
      <p:pic>
        <p:nvPicPr>
          <p:cNvPr id="5" name="kk408.jpg" descr="id:2147501603;FounderCES"/>
          <p:cNvPicPr/>
          <p:nvPr/>
        </p:nvPicPr>
        <p:blipFill>
          <a:blip r:embed="rId3"/>
          <a:stretch>
            <a:fillRect/>
          </a:stretch>
        </p:blipFill>
        <p:spPr>
          <a:xfrm>
            <a:off x="9215861" y="1297987"/>
            <a:ext cx="2514217" cy="1368152"/>
          </a:xfrm>
          <a:prstGeom prst="rect">
            <a:avLst/>
          </a:prstGeom>
        </p:spPr>
      </p:pic>
      <p:sp>
        <p:nvSpPr>
          <p:cNvPr id="6" name="矩形 5"/>
          <p:cNvSpPr/>
          <p:nvPr/>
        </p:nvSpPr>
        <p:spPr>
          <a:xfrm>
            <a:off x="478582" y="4149080"/>
            <a:ext cx="621324" cy="461665"/>
          </a:xfrm>
          <a:prstGeom prst="rect">
            <a:avLst/>
          </a:prstGeom>
        </p:spPr>
        <p:txBody>
          <a:bodyPr wrap="none">
            <a:spAutoFit/>
          </a:bodyPr>
          <a:lstStyle/>
          <a:p>
            <a:r>
              <a:rPr lang="en-US" altLang="zh-CN" sz="2400"/>
              <a:t>4 A</a:t>
            </a:r>
            <a:endParaRPr lang="zh-CN" altLang="en-US"/>
          </a:p>
        </p:txBody>
      </p:sp>
      <mc:AlternateContent xmlns:mc="http://schemas.openxmlformats.org/markup-compatibility/2006" xmlns:a14="http://schemas.microsoft.com/office/drawing/2010/main">
        <mc:Choice Requires="a14">
          <p:sp>
            <p:nvSpPr>
              <p:cNvPr id="7" name="内容占位符 1"/>
              <p:cNvSpPr txBox="1"/>
              <p:nvPr/>
            </p:nvSpPr>
            <p:spPr bwMode="auto">
              <a:xfrm>
                <a:off x="360854" y="4581128"/>
                <a:ext cx="11485848" cy="127143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时处于慢热挡，电路为电热丝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的简单电路，则</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电路中的电流为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4581128"/>
                <a:ext cx="11485848" cy="1271438"/>
              </a:xfrm>
              <a:prstGeom prst="rect">
                <a:avLst/>
              </a:prstGeom>
              <a:blipFill rotWithShape="1">
                <a:blip r:embed="rId4"/>
                <a:stretch>
                  <a:fillRect l="-2" t="-19" r="1" b="-126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）挂烫机慢热工作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，电热丝产生的热量；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511030" y="3888924"/>
            <a:ext cx="3888432" cy="830997"/>
          </a:xfrm>
          <a:prstGeom prst="rect">
            <a:avLst/>
          </a:prstGeom>
        </p:spPr>
        <p:txBody>
          <a:bodyPr wrap="square">
            <a:spAutoFit/>
          </a:bodyPr>
          <a:lstStyle/>
          <a:p>
            <a:pPr algn="just">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algn="ctr">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407.jpg" descr="id:2147501596;FounderCES"/>
          <p:cNvPicPr/>
          <p:nvPr/>
        </p:nvPicPr>
        <p:blipFill>
          <a:blip r:embed="rId2"/>
          <a:stretch>
            <a:fillRect/>
          </a:stretch>
        </p:blipFill>
        <p:spPr>
          <a:xfrm>
            <a:off x="3574926" y="1640436"/>
            <a:ext cx="2232248" cy="2228380"/>
          </a:xfrm>
          <a:prstGeom prst="rect">
            <a:avLst/>
          </a:prstGeom>
        </p:spPr>
      </p:pic>
      <p:pic>
        <p:nvPicPr>
          <p:cNvPr id="5" name="kk408.jpg" descr="id:2147501603;FounderCES"/>
          <p:cNvPicPr/>
          <p:nvPr/>
        </p:nvPicPr>
        <p:blipFill>
          <a:blip r:embed="rId3"/>
          <a:stretch>
            <a:fillRect/>
          </a:stretch>
        </p:blipFill>
        <p:spPr>
          <a:xfrm>
            <a:off x="6034891" y="1892571"/>
            <a:ext cx="3168352" cy="1724110"/>
          </a:xfrm>
          <a:prstGeom prst="rect">
            <a:avLst/>
          </a:prstGeom>
        </p:spPr>
      </p:pic>
      <p:sp>
        <p:nvSpPr>
          <p:cNvPr id="6" name="矩形 5"/>
          <p:cNvSpPr/>
          <p:nvPr/>
        </p:nvSpPr>
        <p:spPr>
          <a:xfrm>
            <a:off x="452704" y="1729556"/>
            <a:ext cx="1673856" cy="461665"/>
          </a:xfrm>
          <a:prstGeom prst="rect">
            <a:avLst/>
          </a:prstGeom>
        </p:spPr>
        <p:txBody>
          <a:bodyPr wrap="none">
            <a:spAutoFit/>
          </a:bodyPr>
          <a:lstStyle/>
          <a:p>
            <a:r>
              <a:rPr lang="en-US" altLang="zh-CN" sz="2400"/>
              <a:t>5.28</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4</a:t>
            </a:r>
            <a:r>
              <a:rPr lang="en-US" altLang="zh-CN" sz="2400"/>
              <a:t> J</a:t>
            </a:r>
            <a:endParaRPr lang="zh-CN" altLang="en-US"/>
          </a:p>
        </p:txBody>
      </p:sp>
      <p:sp>
        <p:nvSpPr>
          <p:cNvPr id="7" name="内容占位符 2"/>
          <p:cNvSpPr txBox="1"/>
          <p:nvPr/>
        </p:nvSpPr>
        <p:spPr bwMode="auto">
          <a:xfrm>
            <a:off x="360854" y="467172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，电热丝产生的热量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5.28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）挂烫机速热过程中的总电功率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558726" y="3696707"/>
            <a:ext cx="3840735" cy="830997"/>
          </a:xfrm>
          <a:prstGeom prst="rect">
            <a:avLst/>
          </a:prstGeom>
        </p:spPr>
        <p:txBody>
          <a:bodyPr wrap="square">
            <a:spAutoFit/>
          </a:bodyPr>
          <a:lstStyle/>
          <a:p>
            <a:pPr algn="just">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algn="ctr">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407.jpg" descr="id:2147501596;FounderCES"/>
          <p:cNvPicPr/>
          <p:nvPr/>
        </p:nvPicPr>
        <p:blipFill>
          <a:blip r:embed="rId2"/>
          <a:stretch>
            <a:fillRect/>
          </a:stretch>
        </p:blipFill>
        <p:spPr>
          <a:xfrm>
            <a:off x="3576430" y="1442938"/>
            <a:ext cx="2238603" cy="2234723"/>
          </a:xfrm>
          <a:prstGeom prst="rect">
            <a:avLst/>
          </a:prstGeom>
        </p:spPr>
      </p:pic>
      <p:pic>
        <p:nvPicPr>
          <p:cNvPr id="5" name="kk408.jpg" descr="id:2147501603;FounderCES"/>
          <p:cNvPicPr/>
          <p:nvPr/>
        </p:nvPicPr>
        <p:blipFill>
          <a:blip r:embed="rId3"/>
          <a:stretch>
            <a:fillRect/>
          </a:stretch>
        </p:blipFill>
        <p:spPr>
          <a:xfrm>
            <a:off x="6323278" y="1948147"/>
            <a:ext cx="3168352" cy="1724110"/>
          </a:xfrm>
          <a:prstGeom prst="rect">
            <a:avLst/>
          </a:prstGeom>
        </p:spPr>
      </p:pic>
      <p:sp>
        <p:nvSpPr>
          <p:cNvPr id="6" name="矩形 5"/>
          <p:cNvSpPr/>
          <p:nvPr/>
        </p:nvSpPr>
        <p:spPr>
          <a:xfrm>
            <a:off x="360854" y="1519678"/>
            <a:ext cx="1256306" cy="461665"/>
          </a:xfrm>
          <a:prstGeom prst="rect">
            <a:avLst/>
          </a:prstGeom>
        </p:spPr>
        <p:txBody>
          <a:bodyPr wrap="none">
            <a:spAutoFit/>
          </a:bodyPr>
          <a:lstStyle/>
          <a:p>
            <a:r>
              <a:rPr lang="en-US" altLang="zh-CN" sz="2400"/>
              <a:t>1 320 W</a:t>
            </a:r>
            <a:endParaRPr lang="zh-CN" altLang="en-US"/>
          </a:p>
        </p:txBody>
      </p:sp>
      <mc:AlternateContent xmlns:mc="http://schemas.openxmlformats.org/markup-compatibility/2006" xmlns:a14="http://schemas.microsoft.com/office/drawing/2010/main">
        <mc:Choice Requires="a14">
          <p:sp>
            <p:nvSpPr>
              <p:cNvPr id="7" name="内容占位符 3"/>
              <p:cNvSpPr txBox="1"/>
              <p:nvPr/>
            </p:nvSpPr>
            <p:spPr bwMode="auto">
              <a:xfrm>
                <a:off x="360854" y="4243933"/>
                <a:ext cx="11485848" cy="193995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1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时处于速热挡，两电热丝并联，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；挂烫机速热过程中</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的总电功率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1 320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3"/>
              <p:cNvSpPr txBox="1">
                <a:spLocks noRot="1" noChangeAspect="1" noMove="1" noResize="1" noEditPoints="1" noAdjustHandles="1" noChangeArrowheads="1" noChangeShapeType="1" noTextEdit="1"/>
              </p:cNvSpPr>
              <p:nvPr/>
            </p:nvSpPr>
            <p:spPr bwMode="auto">
              <a:xfrm>
                <a:off x="360854" y="4243933"/>
                <a:ext cx="11485848" cy="1939955"/>
              </a:xfrm>
              <a:prstGeom prst="rect">
                <a:avLst/>
              </a:prstGeom>
              <a:blipFill rotWithShape="1">
                <a:blip r:embed="rId4"/>
                <a:stretch>
                  <a:fillRect l="-2" t="-12" r="1" b="-1052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34970"/>
            <a:ext cx="11485848" cy="168424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菏泽中考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）下列家用电器，利用电流的热效应工作的是（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电冰箱</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洗衣机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电脑</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电饭煲</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基础巩固提优-24.eps" descr="id:2147501406;FounderCES"/>
          <p:cNvPicPr/>
          <p:nvPr/>
        </p:nvPicPr>
        <p:blipFill>
          <a:blip r:embed="rId2"/>
          <a:stretch>
            <a:fillRect/>
          </a:stretch>
        </p:blipFill>
        <p:spPr>
          <a:xfrm>
            <a:off x="387064" y="1530914"/>
            <a:ext cx="6317650" cy="471165"/>
          </a:xfrm>
          <a:prstGeom prst="rect">
            <a:avLst/>
          </a:prstGeom>
        </p:spPr>
      </p:pic>
      <p:sp>
        <p:nvSpPr>
          <p:cNvPr id="4" name="矩形 3"/>
          <p:cNvSpPr/>
          <p:nvPr/>
        </p:nvSpPr>
        <p:spPr>
          <a:xfrm>
            <a:off x="9488208" y="2150108"/>
            <a:ext cx="407484" cy="461665"/>
          </a:xfrm>
          <a:prstGeom prst="rect">
            <a:avLst/>
          </a:prstGeom>
        </p:spPr>
        <p:txBody>
          <a:bodyPr wrap="none">
            <a:spAutoFit/>
          </a:bodyPr>
          <a:lstStyle/>
          <a:p>
            <a:r>
              <a:rPr lang="en-US" altLang="zh-CN" sz="2400"/>
              <a:t>D</a:t>
            </a:r>
            <a:endParaRPr lang="zh-CN" altLang="en-US"/>
          </a:p>
        </p:txBody>
      </p:sp>
      <p:sp>
        <p:nvSpPr>
          <p:cNvPr id="5" name="矩形 4"/>
          <p:cNvSpPr/>
          <p:nvPr/>
        </p:nvSpPr>
        <p:spPr>
          <a:xfrm>
            <a:off x="360854" y="3666906"/>
            <a:ext cx="11485848" cy="1130246"/>
          </a:xfrm>
          <a:prstGeom prst="rect">
            <a:avLst/>
          </a:prstGeom>
        </p:spPr>
        <p:txBody>
          <a:bodyPr wrap="square">
            <a:spAutoFit/>
          </a:bodyPr>
          <a:lstStyle/>
          <a:p>
            <a:pPr algn="just">
              <a:lnSpc>
                <a:spcPct val="150000"/>
              </a:lnSpc>
              <a:spcAft>
                <a:spcPts val="0"/>
              </a:spcAft>
            </a:pPr>
            <a:r>
              <a:rPr lang="en-US" altLang="zh-CN" sz="2400" b="0">
                <a:solidFill>
                  <a:srgbClr val="00AEEF"/>
                </a:solidFill>
                <a:latin typeface="黑体" panose="02010609060101010101" pitchFamily="49" charset="-122"/>
                <a:cs typeface="Times New Roman" panose="02020603050405020304" pitchFamily="18" charset="0"/>
              </a:rPr>
              <a:t>[</a:t>
            </a:r>
            <a:r>
              <a:rPr lang="zh-CN" altLang="zh-CN" sz="2400" b="0">
                <a:solidFill>
                  <a:srgbClr val="00AEEF"/>
                </a:solidFill>
                <a:ea typeface="黑体" panose="02010609060101010101" pitchFamily="49" charset="-122"/>
                <a:cs typeface="Times New Roman" panose="02020603050405020304" pitchFamily="18" charset="0"/>
              </a:rPr>
              <a:t>解析</a:t>
            </a:r>
            <a:r>
              <a:rPr lang="en-US" altLang="zh-CN" sz="2400" b="0">
                <a:solidFill>
                  <a:srgbClr val="00AEEF"/>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电流通过导体时电能转化成内能，这种现象叫作电流的热效应；题中家用电器利用电流的热效应工作的是电饭煲，故</a:t>
            </a:r>
            <a:r>
              <a:rPr lang="en-US" altLang="zh-CN" sz="2400" b="0">
                <a:solidFill>
                  <a:srgbClr val="000000"/>
                </a:solidFill>
                <a:cs typeface="Times New Roman" panose="02020603050405020304" pitchFamily="18" charset="0"/>
              </a:rPr>
              <a:t>A</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B</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C</a:t>
            </a:r>
            <a:r>
              <a:rPr lang="zh-CN" altLang="zh-CN" sz="2400" b="0">
                <a:solidFill>
                  <a:srgbClr val="000000"/>
                </a:solidFill>
                <a:cs typeface="Times New Roman" panose="02020603050405020304" pitchFamily="18" charset="0"/>
              </a:rPr>
              <a:t>错误，</a:t>
            </a:r>
            <a:r>
              <a:rPr lang="en-US" altLang="zh-CN" sz="2400" b="0">
                <a:solidFill>
                  <a:srgbClr val="000000"/>
                </a:solidFill>
                <a:cs typeface="Times New Roman" panose="02020603050405020304" pitchFamily="18" charset="0"/>
              </a:rPr>
              <a:t>D</a:t>
            </a:r>
            <a:r>
              <a:rPr lang="zh-CN" altLang="zh-CN" sz="2400" b="0">
                <a:solidFill>
                  <a:srgbClr val="000000"/>
                </a:solidFill>
                <a:cs typeface="Times New Roman" panose="02020603050405020304" pitchFamily="18" charset="0"/>
              </a:rPr>
              <a:t>正确</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38140"/>
            <a:ext cx="11485848" cy="2238241"/>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电吹风、电熨斗和电烙铁上都标有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字样，它们均正常工作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，产生的热量最少的是（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电吹风</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电熨斗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电烙铁</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一样大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592178" y="2102904"/>
            <a:ext cx="407484" cy="461665"/>
          </a:xfrm>
          <a:prstGeom prst="rect">
            <a:avLst/>
          </a:prstGeom>
        </p:spPr>
        <p:txBody>
          <a:bodyPr wrap="none">
            <a:spAutoFit/>
          </a:bodyPr>
          <a:lstStyle/>
          <a:p>
            <a:r>
              <a:rPr lang="en-US" altLang="zh-CN" sz="2400"/>
              <a:t>A</a:t>
            </a:r>
            <a:endParaRPr lang="zh-CN" altLang="en-US"/>
          </a:p>
        </p:txBody>
      </p:sp>
      <p:sp>
        <p:nvSpPr>
          <p:cNvPr id="4" name="内容占位符 1"/>
          <p:cNvSpPr txBox="1"/>
          <p:nvPr/>
        </p:nvSpPr>
        <p:spPr bwMode="auto">
          <a:xfrm>
            <a:off x="360854" y="3688972"/>
            <a:ext cx="11485848" cy="1684244"/>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并不是在任何情况下用电器消耗的电能都等于它产生的热量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只有在纯电阻电路中</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把电能全部转化为内能的电路中</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电流通过导体产生的热量才等于其消耗的电能</a:t>
            </a:r>
            <a:r>
              <a:rPr lang="en-US" altLang="zh-CN">
                <a:latin typeface="宋体" panose="02010600030101010101" pitchFamily="2" charset="-122"/>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72070" y="3705451"/>
            <a:ext cx="1919585" cy="5021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2826"/>
            <a:ext cx="11485848" cy="120032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某导体的电阻是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请列举一个生活或生产中利用电流热效应的实例：</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6614" y="1177589"/>
            <a:ext cx="3425521" cy="383755"/>
          </a:xfrm>
          <a:prstGeom prst="rect">
            <a:avLst/>
          </a:prstGeom>
        </p:spPr>
      </p:pic>
      <p:sp>
        <p:nvSpPr>
          <p:cNvPr id="4" name="矩形 3"/>
          <p:cNvSpPr/>
          <p:nvPr/>
        </p:nvSpPr>
        <p:spPr>
          <a:xfrm>
            <a:off x="1404443" y="1647977"/>
            <a:ext cx="1289135" cy="461665"/>
          </a:xfrm>
          <a:prstGeom prst="rect">
            <a:avLst/>
          </a:prstGeom>
        </p:spPr>
        <p:txBody>
          <a:bodyPr wrap="none">
            <a:spAutoFit/>
          </a:bodyPr>
          <a:lstStyle/>
          <a:p>
            <a:r>
              <a:rPr lang="en-US" altLang="zh-CN" sz="2400"/>
              <a:t>2</a:t>
            </a:r>
            <a:r>
              <a:rPr lang="en-US" altLang="zh-CN" sz="2400">
                <a:cs typeface="Times New Roman" panose="02020603050405020304" pitchFamily="18" charset="0"/>
              </a:rPr>
              <a:t>.</a:t>
            </a:r>
            <a:r>
              <a:rPr lang="en-US" altLang="zh-CN" sz="2400"/>
              <a:t>7</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4</a:t>
            </a:r>
            <a:endParaRPr lang="zh-CN" altLang="en-US"/>
          </a:p>
        </p:txBody>
      </p:sp>
      <p:sp>
        <p:nvSpPr>
          <p:cNvPr id="5" name="矩形 4"/>
          <p:cNvSpPr/>
          <p:nvPr/>
        </p:nvSpPr>
        <p:spPr>
          <a:xfrm>
            <a:off x="9885752" y="1635400"/>
            <a:ext cx="1112805" cy="461665"/>
          </a:xfrm>
          <a:prstGeom prst="rect">
            <a:avLst/>
          </a:prstGeom>
        </p:spPr>
        <p:txBody>
          <a:bodyPr wrap="none">
            <a:spAutoFit/>
          </a:bodyPr>
          <a:lstStyle/>
          <a:p>
            <a:r>
              <a:rPr lang="zh-CN" altLang="zh-CN" sz="2400">
                <a:cs typeface="Times New Roman" panose="02020603050405020304" pitchFamily="18" charset="0"/>
              </a:rPr>
              <a:t>电饭锅</a:t>
            </a:r>
            <a:endParaRPr lang="zh-CN" altLang="en-US"/>
          </a:p>
        </p:txBody>
      </p:sp>
      <p:sp>
        <p:nvSpPr>
          <p:cNvPr id="6" name="内容占位符 1"/>
          <p:cNvSpPr txBox="1"/>
          <p:nvPr/>
        </p:nvSpPr>
        <p:spPr bwMode="auto">
          <a:xfrm>
            <a:off x="360854" y="2085474"/>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电炉丝通过导线接到电路里，电炉丝和导线通过的电流</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），电炉丝热的发红而导线却几乎不热，说明电流通过导体时产生的热量跟导体的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有许多重大火灾都是用电线路连接处接触不良所造成的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当线路连接处接触不良时，该处的电阻将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），在该接触处就会局部过热引起升温，接触处的电阻又将随着温度的升高而</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），从而形成电热的逐步积累和恶性循环，最终引发火灾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844248" y="2230822"/>
            <a:ext cx="3421483" cy="379715"/>
          </a:xfrm>
          <a:prstGeom prst="rect">
            <a:avLst/>
          </a:prstGeom>
        </p:spPr>
      </p:pic>
      <p:sp>
        <p:nvSpPr>
          <p:cNvPr id="8" name="矩形 7"/>
          <p:cNvSpPr/>
          <p:nvPr/>
        </p:nvSpPr>
        <p:spPr>
          <a:xfrm>
            <a:off x="510458" y="2711407"/>
            <a:ext cx="803425" cy="461665"/>
          </a:xfrm>
          <a:prstGeom prst="rect">
            <a:avLst/>
          </a:prstGeom>
        </p:spPr>
        <p:txBody>
          <a:bodyPr wrap="none">
            <a:spAutoFit/>
          </a:bodyPr>
          <a:lstStyle/>
          <a:p>
            <a:r>
              <a:rPr lang="zh-CN" altLang="zh-CN" sz="2400">
                <a:cs typeface="Times New Roman" panose="02020603050405020304" pitchFamily="18" charset="0"/>
              </a:rPr>
              <a:t>相同</a:t>
            </a:r>
            <a:endParaRPr lang="zh-CN" altLang="en-US"/>
          </a:p>
        </p:txBody>
      </p:sp>
      <p:sp>
        <p:nvSpPr>
          <p:cNvPr id="9" name="矩形 8"/>
          <p:cNvSpPr/>
          <p:nvPr/>
        </p:nvSpPr>
        <p:spPr>
          <a:xfrm>
            <a:off x="4519656" y="3255032"/>
            <a:ext cx="803425" cy="461665"/>
          </a:xfrm>
          <a:prstGeom prst="rect">
            <a:avLst/>
          </a:prstGeom>
        </p:spPr>
        <p:txBody>
          <a:bodyPr wrap="none">
            <a:spAutoFit/>
          </a:bodyPr>
          <a:lstStyle/>
          <a:p>
            <a:r>
              <a:rPr lang="zh-CN" altLang="zh-CN" sz="2400">
                <a:cs typeface="Times New Roman" panose="02020603050405020304" pitchFamily="18" charset="0"/>
              </a:rPr>
              <a:t>电阻</a:t>
            </a:r>
            <a:endParaRPr lang="zh-CN" altLang="en-US"/>
          </a:p>
        </p:txBody>
      </p:sp>
      <p:sp>
        <p:nvSpPr>
          <p:cNvPr id="10" name="矩形 9"/>
          <p:cNvSpPr/>
          <p:nvPr/>
        </p:nvSpPr>
        <p:spPr>
          <a:xfrm>
            <a:off x="8324743" y="3805296"/>
            <a:ext cx="803425" cy="461665"/>
          </a:xfrm>
          <a:prstGeom prst="rect">
            <a:avLst/>
          </a:prstGeom>
        </p:spPr>
        <p:txBody>
          <a:bodyPr wrap="none">
            <a:spAutoFit/>
          </a:bodyPr>
          <a:lstStyle/>
          <a:p>
            <a:r>
              <a:rPr lang="zh-CN" altLang="zh-CN" sz="2400">
                <a:cs typeface="Times New Roman" panose="02020603050405020304" pitchFamily="18" charset="0"/>
              </a:rPr>
              <a:t>增大</a:t>
            </a:r>
            <a:endParaRPr lang="zh-CN" altLang="en-US"/>
          </a:p>
        </p:txBody>
      </p:sp>
      <p:sp>
        <p:nvSpPr>
          <p:cNvPr id="11" name="矩形 10"/>
          <p:cNvSpPr/>
          <p:nvPr/>
        </p:nvSpPr>
        <p:spPr>
          <a:xfrm>
            <a:off x="1725686" y="4911216"/>
            <a:ext cx="803425" cy="461665"/>
          </a:xfrm>
          <a:prstGeom prst="rect">
            <a:avLst/>
          </a:prstGeom>
        </p:spPr>
        <p:txBody>
          <a:bodyPr wrap="none">
            <a:spAutoFit/>
          </a:bodyPr>
          <a:lstStyle/>
          <a:p>
            <a:r>
              <a:rPr lang="zh-CN" altLang="zh-CN" sz="2400">
                <a:cs typeface="Times New Roman" panose="02020603050405020304" pitchFamily="18" charset="0"/>
              </a:rPr>
              <a:t>增大</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4885"/>
            <a:ext cx="8542664" cy="2754888"/>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）某电饭锅的电路如图所示，发热盘内有发热电阻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和分压电阻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是温控开关，当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时，电饭锅处于高温挡，通过的电流为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；当温度达到一定值时，开关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自动切换到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，电饭锅处于保温挡，通过的电流为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765192" y="3357437"/>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34.jpg" descr="id:2147501455;FounderCES"/>
          <p:cNvPicPr/>
          <p:nvPr/>
        </p:nvPicPr>
        <p:blipFill>
          <a:blip r:embed="rId2"/>
          <a:stretch>
            <a:fillRect/>
          </a:stretch>
        </p:blipFill>
        <p:spPr>
          <a:xfrm>
            <a:off x="9045112" y="1196752"/>
            <a:ext cx="2801590" cy="2135866"/>
          </a:xfrm>
          <a:prstGeom prst="rect">
            <a:avLst/>
          </a:prstGeom>
        </p:spPr>
      </p:pic>
      <p:sp>
        <p:nvSpPr>
          <p:cNvPr id="5" name="矩形 4"/>
          <p:cNvSpPr/>
          <p:nvPr/>
        </p:nvSpPr>
        <p:spPr>
          <a:xfrm>
            <a:off x="478582" y="3902164"/>
            <a:ext cx="816249" cy="461665"/>
          </a:xfrm>
          <a:prstGeom prst="rect">
            <a:avLst/>
          </a:prstGeom>
        </p:spPr>
        <p:txBody>
          <a:bodyPr wrap="none">
            <a:spAutoFit/>
          </a:bodyPr>
          <a:lstStyle/>
          <a:p>
            <a:r>
              <a:rPr lang="en-US" altLang="zh-CN" sz="2400"/>
              <a:t>55 Ω</a:t>
            </a:r>
            <a:endParaRPr lang="zh-CN" altLang="en-US"/>
          </a:p>
        </p:txBody>
      </p:sp>
      <mc:AlternateContent xmlns:mc="http://schemas.openxmlformats.org/markup-compatibility/2006" xmlns:a14="http://schemas.microsoft.com/office/drawing/2010/main">
        <mc:Choice Requires="a14">
          <p:sp>
            <p:nvSpPr>
              <p:cNvPr id="6" name="内容占位符 3"/>
              <p:cNvSpPr txBox="1"/>
              <p:nvPr/>
            </p:nvSpPr>
            <p:spPr bwMode="auto">
              <a:xfrm>
                <a:off x="360854" y="4273237"/>
                <a:ext cx="11485848" cy="124399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是温控开关，当</a:t>
                </a:r>
                <a:r>
                  <a:rPr lang="en-US" altLang="zh-CN">
                    <a:solidFill>
                      <a:srgbClr val="000000"/>
                    </a:solidFill>
                    <a:latin typeface="Times New Roman" panose="02020603050405020304" pitchFamily="18" charset="0"/>
                    <a:ea typeface="宋体" panose="02010600030101010101" pitchFamily="2" charset="-122"/>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时，电饭锅处于高温挡，通过的电流为</a:t>
                </a:r>
                <a:r>
                  <a:rPr lang="en-US" altLang="zh-CN">
                    <a:solidFill>
                      <a:srgbClr val="000000"/>
                    </a:solidFill>
                    <a:latin typeface="Times New Roman" panose="02020603050405020304" pitchFamily="18" charset="0"/>
                    <a:ea typeface="宋体" panose="02010600030101010101" pitchFamily="2" charset="-122"/>
                  </a:rPr>
                  <a:t>4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，电压为</a:t>
                </a:r>
                <a:r>
                  <a:rPr lang="en-US" altLang="zh-CN">
                    <a:solidFill>
                      <a:srgbClr val="000000"/>
                    </a:solidFill>
                    <a:latin typeface="Times New Roman" panose="02020603050405020304" pitchFamily="18" charset="0"/>
                    <a:ea typeface="宋体" panose="02010600030101010101" pitchFamily="2" charset="-122"/>
                  </a:rPr>
                  <a:t>220 </a:t>
                </a:r>
              </a:p>
              <a:p>
                <a:pPr eaLnBrk="1" hangingPunct="1">
                  <a:lnSpc>
                    <a:spcPct val="110000"/>
                  </a:lnSpc>
                </a:pPr>
                <a:r>
                  <a:rPr lang="en-US" altLang="zh-CN">
                    <a:solidFill>
                      <a:srgbClr val="000000"/>
                    </a:solidFill>
                    <a:latin typeface="Times New Roman" panose="02020603050405020304" pitchFamily="18" charset="0"/>
                    <a:ea typeface="宋体" panose="02010600030101010101" pitchFamily="2" charset="-122"/>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rPr>
                  <a:t>R</a:t>
                </a:r>
                <a:r>
                  <a:rPr lang="en-US" altLang="zh-CN" baseline="-25000">
                    <a:solidFill>
                      <a:srgbClr val="000000"/>
                    </a:solidFill>
                    <a:latin typeface="Times New Roman" panose="02020603050405020304" pitchFamily="18" charset="0"/>
                    <a:ea typeface="宋体" panose="02010600030101010101" pitchFamily="2" charset="-122"/>
                  </a:rPr>
                  <a:t>1</a:t>
                </a:r>
                <a:r>
                  <a:rPr lang="zh-CN" altLang="zh-CN">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m:rPr>
                            <m:nor/>
                          </m:rPr>
                          <a:rPr lang="en-US" altLang="zh-CN" i="1">
                            <a:latin typeface="Cambria Math" panose="02040503050406030204" pitchFamily="18" charset="0"/>
                          </a:rPr>
                          <m:t>I</m:t>
                        </m:r>
                        <m:r>
                          <m:rPr>
                            <m:nor/>
                          </m:rPr>
                          <a:rPr lang="zh-CN" altLang="en-US" baseline="-25000">
                            <a:latin typeface="Cambria Math" panose="02040503050406030204" pitchFamily="18" charset="0"/>
                          </a:rPr>
                          <m:t>高</m:t>
                        </m:r>
                      </m:den>
                    </m:f>
                  </m:oMath>
                </a14:m>
                <a:r>
                  <a:rPr lang="zh-CN" altLang="zh-CN">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55 Ω</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mc:Choice>
        <mc:Fallback xmlns="">
          <p:sp>
            <p:nvSpPr>
              <p:cNvPr id="6" name="内容占位符 3"/>
              <p:cNvSpPr txBox="1">
                <a:spLocks noRot="1" noChangeAspect="1" noMove="1" noResize="1" noEditPoints="1" noAdjustHandles="1" noChangeArrowheads="1" noChangeShapeType="1" noTextEdit="1"/>
              </p:cNvSpPr>
              <p:nvPr/>
            </p:nvSpPr>
            <p:spPr bwMode="auto">
              <a:xfrm>
                <a:off x="360854" y="4273237"/>
                <a:ext cx="11485848" cy="1243995"/>
              </a:xfrm>
              <a:prstGeom prst="rect">
                <a:avLst/>
              </a:prstGeom>
              <a:blipFill rotWithShape="1">
                <a:blip r:embed="rId3"/>
                <a:stretch>
                  <a:fillRect l="-2" t="-26" r="1" b="-574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208"/>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）电饭锅高温挡的功率；</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2175247"/>
            <a:ext cx="1025474" cy="461665"/>
          </a:xfrm>
          <a:prstGeom prst="rect">
            <a:avLst/>
          </a:prstGeom>
        </p:spPr>
        <p:txBody>
          <a:bodyPr wrap="none">
            <a:spAutoFit/>
          </a:bodyPr>
          <a:lstStyle/>
          <a:p>
            <a:r>
              <a:rPr lang="en-US" altLang="zh-CN" sz="2400"/>
              <a:t>880 W</a:t>
            </a:r>
            <a:endParaRPr lang="zh-CN" altLang="en-US"/>
          </a:p>
        </p:txBody>
      </p:sp>
      <p:sp>
        <p:nvSpPr>
          <p:cNvPr id="4" name="内容占位符 4"/>
          <p:cNvSpPr txBox="1"/>
          <p:nvPr/>
        </p:nvSpPr>
        <p:spPr bwMode="auto">
          <a:xfrm>
            <a:off x="334566" y="263691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电饭锅高温挡的功率：</a:t>
            </a:r>
            <a:r>
              <a:rPr lang="en-US" altLang="zh-CN" i="1">
                <a:solidFill>
                  <a:srgbClr val="000000"/>
                </a:solidFill>
                <a:latin typeface="Times New Roman" panose="02020603050405020304" pitchFamily="18" charset="0"/>
                <a:ea typeface="宋体" panose="02010600030101010101" pitchFamily="2" charset="-122"/>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zh-CN" altLang="zh-CN">
                <a:solidFill>
                  <a:srgbClr val="000000"/>
                </a:solidFill>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rPr>
              <a:t>UI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220 V</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4 A</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880 W</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sp>
        <p:nvSpPr>
          <p:cNvPr id="10" name="矩形 9"/>
          <p:cNvSpPr/>
          <p:nvPr/>
        </p:nvSpPr>
        <p:spPr>
          <a:xfrm>
            <a:off x="9630320" y="3718773"/>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11" name="gyc234.jpg" descr="id:2147501455;FounderCES"/>
          <p:cNvPicPr/>
          <p:nvPr/>
        </p:nvPicPr>
        <p:blipFill>
          <a:blip r:embed="rId2"/>
          <a:stretch>
            <a:fillRect/>
          </a:stretch>
        </p:blipFill>
        <p:spPr>
          <a:xfrm>
            <a:off x="8910240" y="1558088"/>
            <a:ext cx="2801590" cy="2135866"/>
          </a:xfrm>
          <a:prstGeom prst="rect">
            <a:avLst/>
          </a:prstGeom>
        </p:spPr>
      </p:pic>
      <p:sp>
        <p:nvSpPr>
          <p:cNvPr id="8" name="内容占位符 1"/>
          <p:cNvSpPr txBox="1"/>
          <p:nvPr/>
        </p:nvSpPr>
        <p:spPr bwMode="auto">
          <a:xfrm>
            <a:off x="360854" y="325103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，分压电阻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481581" y="3831431"/>
            <a:ext cx="1673856" cy="461665"/>
          </a:xfrm>
          <a:prstGeom prst="rect">
            <a:avLst/>
          </a:prstGeom>
        </p:spPr>
        <p:txBody>
          <a:bodyPr wrap="none">
            <a:spAutoFit/>
          </a:bodyPr>
          <a:lstStyle/>
          <a:p>
            <a:r>
              <a:rPr lang="en-US" altLang="zh-CN" sz="2400"/>
              <a:t>4.95</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4</a:t>
            </a:r>
            <a:r>
              <a:rPr lang="en-US" altLang="zh-CN" sz="2400"/>
              <a:t> J</a:t>
            </a:r>
            <a:endParaRPr lang="zh-CN" altLang="en-US"/>
          </a:p>
        </p:txBody>
      </p:sp>
      <mc:AlternateContent xmlns:mc="http://schemas.openxmlformats.org/markup-compatibility/2006" xmlns:a14="http://schemas.microsoft.com/office/drawing/2010/main">
        <mc:Choice Requires="a14">
          <p:sp>
            <p:nvSpPr>
              <p:cNvPr id="12" name="内容占位符 5"/>
              <p:cNvSpPr txBox="1"/>
              <p:nvPr/>
            </p:nvSpPr>
            <p:spPr bwMode="auto">
              <a:xfrm>
                <a:off x="360854" y="4245794"/>
                <a:ext cx="11485848" cy="127143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10000"/>
                  </a:lnSpc>
                  <a:spcAft>
                    <a:spcPts val="0"/>
                  </a:spcAft>
                </a:pPr>
                <a:r>
                  <a:rPr lang="en-US" altLang="zh-CN" spc="-11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pc="-11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pc="-11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en-US" altLang="zh-CN" i="1"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pc="-11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a:t>
                </a:r>
                <a:r>
                  <a:rPr lang="zh-CN"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1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spc="-11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spc="-11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spc="-11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，则电阻</a:t>
                </a:r>
                <a:r>
                  <a:rPr lang="en-US" altLang="zh-CN" i="1"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1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1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m:rPr>
                            <m:nor/>
                          </m:rPr>
                          <a:rPr lang="en-US" altLang="zh-CN" i="1"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spc="-11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保</m:t>
                        </m:r>
                      </m:den>
                    </m:f>
                  </m:oMath>
                </a14:m>
                <a:r>
                  <a:rPr lang="zh-CN"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1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1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pc="-110">
                            <a:solidFill>
                              <a:srgbClr val="000000"/>
                            </a:solidFill>
                            <a:latin typeface="+mj-lt"/>
                            <a:ea typeface="宋体" panose="02010600030101010101" pitchFamily="2" charset="-122"/>
                            <a:cs typeface="Times New Roman" panose="02020603050405020304" pitchFamily="18" charset="0"/>
                          </a:rPr>
                          <m:t>.</m:t>
                        </m:r>
                        <m:r>
                          <a:rPr lang="en-US" altLang="zh-CN"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25</m:t>
                        </m:r>
                        <m:r>
                          <m:rPr>
                            <m:sty m:val="p"/>
                          </m:rPr>
                          <a:rPr lang="en-US" altLang="zh-CN"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 Ω</a:t>
                </a:r>
                <a:r>
                  <a:rPr lang="zh-CN"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825 Ω</a:t>
                </a:r>
                <a:r>
                  <a:rPr lang="zh-CN"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pc="-11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i="1" spc="-11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nor/>
                          </m:rPr>
                          <a:rPr lang="zh-CN" altLang="zh-CN" spc="-110"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保</m:t>
                        </m:r>
                      </m:sub>
                      <m:sup>
                        <m:r>
                          <a:rPr lang="en-US" altLang="zh-CN" spc="-11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bSup>
                  </m:oMath>
                </a14:m>
                <a:r>
                  <a:rPr lang="en-US" altLang="zh-CN" i="1"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1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A</a:t>
                </a:r>
                <a:r>
                  <a:rPr lang="zh-CN" altLang="zh-CN" spc="-11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1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825 </a:t>
                </a:r>
              </a:p>
              <a:p>
                <a:pPr eaLnBrk="1"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4.95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2" name="内容占位符 5"/>
              <p:cNvSpPr txBox="1">
                <a:spLocks noRot="1" noChangeAspect="1" noMove="1" noResize="1" noEditPoints="1" noAdjustHandles="1" noChangeArrowheads="1" noChangeShapeType="1" noTextEdit="1"/>
              </p:cNvSpPr>
              <p:nvPr/>
            </p:nvSpPr>
            <p:spPr bwMode="auto">
              <a:xfrm>
                <a:off x="360854" y="4245794"/>
                <a:ext cx="11485848" cy="1271438"/>
              </a:xfrm>
              <a:prstGeom prst="rect">
                <a:avLst/>
              </a:prstGeom>
              <a:blipFill rotWithShape="1">
                <a:blip r:embed="rId3"/>
                <a:stretch>
                  <a:fillRect l="-2" t="-2412" r="1" b="2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862322"/>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如图所示，在左、右</a:t>
            </a:r>
            <a:r>
              <a:rPr lang="zh-CN"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两个相同容器中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分别装有质量和温度都</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相同的水和煤油，通电后，两容器中的液体同时升到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此可知（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条件不足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无法确定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94098" y="3574757"/>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lv25.jpg" descr="id:2147501469;FounderCES"/>
          <p:cNvPicPr/>
          <p:nvPr/>
        </p:nvPicPr>
        <p:blipFill>
          <a:blip r:embed="rId2"/>
          <a:stretch>
            <a:fillRect/>
          </a:stretch>
        </p:blipFill>
        <p:spPr>
          <a:xfrm>
            <a:off x="8831510" y="1278339"/>
            <a:ext cx="2799168" cy="2303092"/>
          </a:xfrm>
          <a:prstGeom prst="rect">
            <a:avLst/>
          </a:prstGeom>
        </p:spPr>
      </p:pic>
      <p:pic>
        <p:nvPicPr>
          <p:cNvPr id="5" name="思维拓展提优-24.eps" descr="id:2147501462;FounderCES"/>
          <p:cNvPicPr/>
          <p:nvPr/>
        </p:nvPicPr>
        <p:blipFill>
          <a:blip r:embed="rId3"/>
          <a:stretch>
            <a:fillRect/>
          </a:stretch>
        </p:blipFill>
        <p:spPr>
          <a:xfrm>
            <a:off x="360854" y="763962"/>
            <a:ext cx="6408712" cy="477956"/>
          </a:xfrm>
          <a:prstGeom prst="rect">
            <a:avLst/>
          </a:prstGeom>
        </p:spPr>
      </p:pic>
      <p:sp>
        <p:nvSpPr>
          <p:cNvPr id="6" name="矩形 5"/>
          <p:cNvSpPr/>
          <p:nvPr/>
        </p:nvSpPr>
        <p:spPr>
          <a:xfrm>
            <a:off x="1757474" y="2490545"/>
            <a:ext cx="389850" cy="461665"/>
          </a:xfrm>
          <a:prstGeom prst="rect">
            <a:avLst/>
          </a:prstGeom>
        </p:spPr>
        <p:txBody>
          <a:bodyPr wrap="none">
            <a:spAutoFit/>
          </a:bodyPr>
          <a:lstStyle/>
          <a:p>
            <a:r>
              <a:rPr lang="en-US" altLang="zh-CN" sz="2400"/>
              <a:t>B</a:t>
            </a:r>
            <a:endParaRPr lang="zh-CN" altLang="en-US"/>
          </a:p>
        </p:txBody>
      </p:sp>
      <mc:AlternateContent xmlns:mc="http://schemas.openxmlformats.org/markup-compatibility/2006" xmlns:a14="http://schemas.microsoft.com/office/drawing/2010/main">
        <mc:Choice Requires="a14">
          <p:sp>
            <p:nvSpPr>
              <p:cNvPr id="7" name="内容占位符 1"/>
              <p:cNvSpPr txBox="1"/>
              <p:nvPr/>
            </p:nvSpPr>
            <p:spPr bwMode="auto">
              <a:xfrm>
                <a:off x="344120" y="4030942"/>
                <a:ext cx="11485848" cy="238578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两容器内装有质量和初温都相等的水和煤油，末温也相等，因为水的比热容较大，根据公式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可知，水吸收的热量较多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相等，闭合开关，它们的通电时间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相等，由公式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44120" y="4030942"/>
                <a:ext cx="11485848" cy="2385781"/>
              </a:xfrm>
              <a:prstGeom prst="rect">
                <a:avLst/>
              </a:prstGeom>
              <a:blipFill rotWithShape="1">
                <a:blip r:embed="rId4"/>
                <a:stretch>
                  <a:fillRect l="-5" t="-25" r="5" b="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7150"/>
            <a:ext cx="11485848" cy="341632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如图所示将两根电热丝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串联在电路中，若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，请问哪根火柴会先被点燃？（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上的火柴</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上的火柴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同时点燃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无法确定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103318" y="3573033"/>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h183.jpg" descr="id:2147501476;FounderCES"/>
          <p:cNvPicPr/>
          <p:nvPr/>
        </p:nvPicPr>
        <p:blipFill>
          <a:blip r:embed="rId2"/>
          <a:stretch>
            <a:fillRect/>
          </a:stretch>
        </p:blipFill>
        <p:spPr>
          <a:xfrm>
            <a:off x="5879182" y="2081048"/>
            <a:ext cx="3744416" cy="1491985"/>
          </a:xfrm>
          <a:prstGeom prst="rect">
            <a:avLst/>
          </a:prstGeom>
        </p:spPr>
      </p:pic>
      <p:sp>
        <p:nvSpPr>
          <p:cNvPr id="3" name="矩形 2"/>
          <p:cNvSpPr/>
          <p:nvPr/>
        </p:nvSpPr>
        <p:spPr>
          <a:xfrm>
            <a:off x="1469442" y="1712432"/>
            <a:ext cx="389850" cy="461665"/>
          </a:xfrm>
          <a:prstGeom prst="rect">
            <a:avLst/>
          </a:prstGeom>
        </p:spPr>
        <p:txBody>
          <a:bodyPr wrap="none">
            <a:spAutoFit/>
          </a:bodyPr>
          <a:lstStyle/>
          <a:p>
            <a:r>
              <a:rPr lang="en-US" altLang="zh-CN" sz="2400"/>
              <a:t>B</a:t>
            </a:r>
            <a:endParaRPr lang="zh-CN" altLang="en-US"/>
          </a:p>
        </p:txBody>
      </p:sp>
      <p:sp>
        <p:nvSpPr>
          <p:cNvPr id="6" name="内容占位符 2"/>
          <p:cNvSpPr txBox="1"/>
          <p:nvPr/>
        </p:nvSpPr>
        <p:spPr bwMode="auto">
          <a:xfrm>
            <a:off x="360854" y="433897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由题可知，两电热丝串联，由串联电路电流特点可知，通过两电热丝的电流相等，已知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，由焦耳定律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可知，相同时间内电流通过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上的火柴应最先达到着火点被点燃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4195</Words>
  <Application>Microsoft Office PowerPoint</Application>
  <PresentationFormat>自定义</PresentationFormat>
  <Paragraphs>208</Paragraphs>
  <Slides>25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522</cp:revision>
  <dcterms:created xsi:type="dcterms:W3CDTF">2020-11-06T05:24:00Z</dcterms:created>
  <dcterms:modified xsi:type="dcterms:W3CDTF">2025-09-18T00:36:03Z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B8C08B3FEEFB4D348763D5ACB5C60836_12</vt:lpwstr>
  </property>
</Properties>
</file>